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x="18288000" cy="10287000"/>
  <p:notesSz cx="6858000" cy="9144000"/>
  <p:embeddedFontLst>
    <p:embeddedFont>
      <p:font typeface="Poppins Bold" charset="1" panose="00000800000000000000"/>
      <p:regular r:id="rId25"/>
    </p:embeddedFont>
    <p:embeddedFont>
      <p:font typeface="Lato" charset="1" panose="020F0502020204030203"/>
      <p:regular r:id="rId26"/>
    </p:embeddedFont>
    <p:embeddedFont>
      <p:font typeface="Poppins" charset="1" panose="00000500000000000000"/>
      <p:regular r:id="rId27"/>
    </p:embeddedFont>
    <p:embeddedFont>
      <p:font typeface="Times New Roman Bold" charset="1" panose="02030802070405020303"/>
      <p:regular r:id="rId28"/>
    </p:embeddedFont>
    <p:embeddedFont>
      <p:font typeface="Canva Sans Bold" charset="1" panose="020B0803030501040103"/>
      <p:regular r:id="rId29"/>
    </p:embeddedFont>
    <p:embeddedFont>
      <p:font typeface="Open Sans Bold" charset="1" panose="020B0806030504020204"/>
      <p:regular r:id="rId30"/>
    </p:embeddedFont>
    <p:embeddedFont>
      <p:font typeface="Lato Bold" charset="1" panose="020F0502020204030203"/>
      <p:regular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.jpeg" Type="http://schemas.openxmlformats.org/officeDocument/2006/relationships/image"/><Relationship Id="rId4" Target="../media/image16.jpe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1.png" Type="http://schemas.openxmlformats.org/officeDocument/2006/relationships/image"/><Relationship Id="rId4" Target="../media/image17.jpe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.jpeg" Type="http://schemas.openxmlformats.org/officeDocument/2006/relationships/image"/><Relationship Id="rId4" Target="../media/image18.jpe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1.png" Type="http://schemas.openxmlformats.org/officeDocument/2006/relationships/image"/><Relationship Id="rId4" Target="../media/image19.jpe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.jpeg" Type="http://schemas.openxmlformats.org/officeDocument/2006/relationships/image"/><Relationship Id="rId4" Target="../media/image20.jpe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1.png" Type="http://schemas.openxmlformats.org/officeDocument/2006/relationships/image"/><Relationship Id="rId4" Target="../media/image21.jpe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1.png" Type="http://schemas.openxmlformats.org/officeDocument/2006/relationships/image"/><Relationship Id="rId4" Target="../media/image22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jpeg" Type="http://schemas.openxmlformats.org/officeDocument/2006/relationships/image"/><Relationship Id="rId3" Target="../media/image1.png" Type="http://schemas.openxmlformats.org/officeDocument/2006/relationships/image"/><Relationship Id="rId4" Target="../media/image4.jpe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.jpe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.png" Type="http://schemas.openxmlformats.org/officeDocument/2006/relationships/image"/><Relationship Id="rId4" Target="../media/image4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.jpeg" Type="http://schemas.openxmlformats.org/officeDocument/2006/relationships/image"/><Relationship Id="rId4" Target="../media/image6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1.png" Type="http://schemas.openxmlformats.org/officeDocument/2006/relationships/image"/><Relationship Id="rId4" Target="../media/image7.jpeg" Type="http://schemas.openxmlformats.org/officeDocument/2006/relationships/image"/><Relationship Id="rId5" Target="../media/image8.png" Type="http://schemas.openxmlformats.org/officeDocument/2006/relationships/image"/><Relationship Id="rId6" Target="../media/image9.png" Type="http://schemas.openxmlformats.org/officeDocument/2006/relationships/image"/><Relationship Id="rId7" Target="../media/image10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4.jpeg" Type="http://schemas.openxmlformats.org/officeDocument/2006/relationships/image"/><Relationship Id="rId4" Target="../media/image1.png" Type="http://schemas.openxmlformats.org/officeDocument/2006/relationships/image"/><Relationship Id="rId5" Target="../media/image12.png" Type="http://schemas.openxmlformats.org/officeDocument/2006/relationships/image"/><Relationship Id="rId6" Target="../media/image13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4.png" Type="http://schemas.openxmlformats.org/officeDocument/2006/relationships/image"/><Relationship Id="rId4" Target="../media/image15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1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898322">
            <a:off x="13258658" y="-2753207"/>
            <a:ext cx="8774178" cy="8796169"/>
          </a:xfrm>
          <a:custGeom>
            <a:avLst/>
            <a:gdLst/>
            <a:ahLst/>
            <a:cxnLst/>
            <a:rect r="r" b="b" t="t" l="l"/>
            <a:pathLst>
              <a:path h="8796169" w="8774178">
                <a:moveTo>
                  <a:pt x="0" y="0"/>
                </a:moveTo>
                <a:lnTo>
                  <a:pt x="8774178" y="0"/>
                </a:lnTo>
                <a:lnTo>
                  <a:pt x="8774178" y="8796169"/>
                </a:lnTo>
                <a:lnTo>
                  <a:pt x="0" y="879616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48366" y="412523"/>
            <a:ext cx="9169999" cy="800069"/>
            <a:chOff x="0" y="0"/>
            <a:chExt cx="3004868" cy="26217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004868" cy="262170"/>
            </a:xfrm>
            <a:custGeom>
              <a:avLst/>
              <a:gdLst/>
              <a:ahLst/>
              <a:cxnLst/>
              <a:rect r="r" b="b" t="t" l="l"/>
              <a:pathLst>
                <a:path h="262170" w="3004868">
                  <a:moveTo>
                    <a:pt x="54033" y="0"/>
                  </a:moveTo>
                  <a:lnTo>
                    <a:pt x="2950835" y="0"/>
                  </a:lnTo>
                  <a:cubicBezTo>
                    <a:pt x="2965165" y="0"/>
                    <a:pt x="2978908" y="5693"/>
                    <a:pt x="2989042" y="15826"/>
                  </a:cubicBezTo>
                  <a:cubicBezTo>
                    <a:pt x="2999175" y="25959"/>
                    <a:pt x="3004868" y="39703"/>
                    <a:pt x="3004868" y="54033"/>
                  </a:cubicBezTo>
                  <a:lnTo>
                    <a:pt x="3004868" y="208137"/>
                  </a:lnTo>
                  <a:cubicBezTo>
                    <a:pt x="3004868" y="222468"/>
                    <a:pt x="2999175" y="236211"/>
                    <a:pt x="2989042" y="246344"/>
                  </a:cubicBezTo>
                  <a:cubicBezTo>
                    <a:pt x="2978908" y="256478"/>
                    <a:pt x="2965165" y="262170"/>
                    <a:pt x="2950835" y="262170"/>
                  </a:cubicBezTo>
                  <a:lnTo>
                    <a:pt x="54033" y="262170"/>
                  </a:lnTo>
                  <a:cubicBezTo>
                    <a:pt x="39703" y="262170"/>
                    <a:pt x="25959" y="256478"/>
                    <a:pt x="15826" y="246344"/>
                  </a:cubicBezTo>
                  <a:cubicBezTo>
                    <a:pt x="5693" y="236211"/>
                    <a:pt x="0" y="222468"/>
                    <a:pt x="0" y="208137"/>
                  </a:cubicBezTo>
                  <a:lnTo>
                    <a:pt x="0" y="54033"/>
                  </a:lnTo>
                  <a:cubicBezTo>
                    <a:pt x="0" y="39703"/>
                    <a:pt x="5693" y="25959"/>
                    <a:pt x="15826" y="15826"/>
                  </a:cubicBezTo>
                  <a:cubicBezTo>
                    <a:pt x="25959" y="5693"/>
                    <a:pt x="39703" y="0"/>
                    <a:pt x="54033" y="0"/>
                  </a:cubicBezTo>
                  <a:close/>
                </a:path>
              </a:pathLst>
            </a:custGeom>
            <a:solidFill>
              <a:srgbClr val="E5E1DA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3004868" cy="3002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855458" y="611814"/>
            <a:ext cx="451013" cy="451013"/>
          </a:xfrm>
          <a:custGeom>
            <a:avLst/>
            <a:gdLst/>
            <a:ahLst/>
            <a:cxnLst/>
            <a:rect r="r" b="b" t="t" l="l"/>
            <a:pathLst>
              <a:path h="451013" w="451013">
                <a:moveTo>
                  <a:pt x="0" y="0"/>
                </a:moveTo>
                <a:lnTo>
                  <a:pt x="451013" y="0"/>
                </a:lnTo>
                <a:lnTo>
                  <a:pt x="451013" y="451012"/>
                </a:lnTo>
                <a:lnTo>
                  <a:pt x="0" y="4510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648366" y="2842150"/>
            <a:ext cx="13883078" cy="13840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49"/>
              </a:lnSpc>
            </a:pPr>
            <a:r>
              <a:rPr lang="en-US" b="true" sz="3226" spc="-203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SISTEMA PARA OTIMIZAR CUSTOS OPERACIONAIS </a:t>
            </a:r>
          </a:p>
          <a:p>
            <a:pPr algn="l">
              <a:lnSpc>
                <a:spcPts val="3549"/>
              </a:lnSpc>
            </a:pPr>
            <a:r>
              <a:rPr lang="en-US" b="true" sz="3226" spc="-203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ATRAVÉS DA REDUÇÃO DO DESPERDÍCIO</a:t>
            </a:r>
          </a:p>
          <a:p>
            <a:pPr algn="l">
              <a:lnSpc>
                <a:spcPts val="3549"/>
              </a:lnSpc>
            </a:pPr>
            <a:r>
              <a:rPr lang="en-US" b="true" sz="3226" spc="-203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 DE ALIMENTOS NO DIVINO BUFFET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521978" y="552571"/>
            <a:ext cx="4958524" cy="8248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399" spc="-15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Topicos  de Big data em python</a:t>
            </a:r>
          </a:p>
          <a:p>
            <a:pPr algn="l">
              <a:lnSpc>
                <a:spcPts val="3359"/>
              </a:lnSpc>
              <a:spcBef>
                <a:spcPct val="0"/>
              </a:spcBef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648366" y="7405706"/>
            <a:ext cx="7461431" cy="2013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6"/>
              </a:lnSpc>
            </a:pPr>
            <a:r>
              <a:rPr lang="en-US" sz="2432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ALUNOS:   Luiz Felipe Barbosa Pereira </a:t>
            </a:r>
          </a:p>
          <a:p>
            <a:pPr algn="l">
              <a:lnSpc>
                <a:spcPts val="3186"/>
              </a:lnSpc>
            </a:pPr>
            <a:r>
              <a:rPr lang="en-US" sz="2432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                 Isaac R. Costa </a:t>
            </a:r>
          </a:p>
          <a:p>
            <a:pPr algn="l">
              <a:lnSpc>
                <a:spcPts val="3186"/>
              </a:lnSpc>
            </a:pPr>
            <a:r>
              <a:rPr lang="en-US" sz="2432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                 Arthur Eli Passos</a:t>
            </a:r>
          </a:p>
          <a:p>
            <a:pPr algn="l">
              <a:lnSpc>
                <a:spcPts val="3186"/>
              </a:lnSpc>
            </a:pPr>
            <a:r>
              <a:rPr lang="en-US" sz="2432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                 Luiz Kaun R. Alcântará</a:t>
            </a:r>
          </a:p>
          <a:p>
            <a:pPr algn="l">
              <a:lnSpc>
                <a:spcPts val="3186"/>
              </a:lnSpc>
            </a:pPr>
            <a:r>
              <a:rPr lang="en-US" sz="2432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                José Barros Neto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521978" y="1198766"/>
            <a:ext cx="5449331" cy="4228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7"/>
              </a:lnSpc>
            </a:pPr>
            <a:r>
              <a:rPr lang="en-US" sz="245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Professor : Ms. Rosevaldo Junior 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5666450" y="7988475"/>
            <a:ext cx="1979297" cy="1979297"/>
          </a:xfrm>
          <a:custGeom>
            <a:avLst/>
            <a:gdLst/>
            <a:ahLst/>
            <a:cxnLst/>
            <a:rect r="r" b="b" t="t" l="l"/>
            <a:pathLst>
              <a:path h="1979297" w="1979297">
                <a:moveTo>
                  <a:pt x="0" y="0"/>
                </a:moveTo>
                <a:lnTo>
                  <a:pt x="1979297" y="0"/>
                </a:lnTo>
                <a:lnTo>
                  <a:pt x="1979297" y="1979296"/>
                </a:lnTo>
                <a:lnTo>
                  <a:pt x="0" y="197929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13600679" y="6663871"/>
            <a:ext cx="1578921" cy="1578921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737767" y="5606860"/>
            <a:ext cx="6779935" cy="8137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8"/>
              </a:lnSpc>
            </a:pPr>
            <a:r>
              <a:rPr lang="en-US" sz="2433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Mostra Ciêntifica de Pesquisa 24.2</a:t>
            </a:r>
          </a:p>
          <a:p>
            <a:pPr algn="l">
              <a:lnSpc>
                <a:spcPts val="3188"/>
              </a:lnSpc>
            </a:pPr>
            <a:r>
              <a:rPr lang="en-US" sz="2433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1° Seminario de Extensão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37767" y="6582313"/>
            <a:ext cx="5169169" cy="4136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8"/>
              </a:lnSpc>
            </a:pPr>
            <a:r>
              <a:rPr lang="en-US" sz="2433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Curso: Ciência  Da Computação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9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898322">
            <a:off x="15809389" y="-1234486"/>
            <a:ext cx="5900551" cy="5915340"/>
          </a:xfrm>
          <a:custGeom>
            <a:avLst/>
            <a:gdLst/>
            <a:ahLst/>
            <a:cxnLst/>
            <a:rect r="r" b="b" t="t" l="l"/>
            <a:pathLst>
              <a:path h="5915340" w="5900551">
                <a:moveTo>
                  <a:pt x="0" y="0"/>
                </a:moveTo>
                <a:lnTo>
                  <a:pt x="5900551" y="0"/>
                </a:lnTo>
                <a:lnTo>
                  <a:pt x="5900551" y="5915340"/>
                </a:lnTo>
                <a:lnTo>
                  <a:pt x="0" y="59153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565463" y="7564463"/>
            <a:ext cx="2431967" cy="2431967"/>
          </a:xfrm>
          <a:custGeom>
            <a:avLst/>
            <a:gdLst/>
            <a:ahLst/>
            <a:cxnLst/>
            <a:rect r="r" b="b" t="t" l="l"/>
            <a:pathLst>
              <a:path h="2431967" w="2431967">
                <a:moveTo>
                  <a:pt x="0" y="0"/>
                </a:moveTo>
                <a:lnTo>
                  <a:pt x="2431968" y="0"/>
                </a:lnTo>
                <a:lnTo>
                  <a:pt x="2431968" y="2431968"/>
                </a:lnTo>
                <a:lnTo>
                  <a:pt x="0" y="243196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-3703765" y="579064"/>
            <a:ext cx="15957861" cy="438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99"/>
              </a:lnSpc>
              <a:spcBef>
                <a:spcPct val="0"/>
              </a:spcBef>
            </a:pPr>
            <a:r>
              <a:rPr lang="en-US" b="true" sz="29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ANÁLISE GRÁFICA DO MÊS DE AGOSTO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17461" y="1098607"/>
            <a:ext cx="3883184" cy="3892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Lucro por Prato em Agosto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130986" y="1990204"/>
            <a:ext cx="13565416" cy="7597319"/>
          </a:xfrm>
          <a:custGeom>
            <a:avLst/>
            <a:gdLst/>
            <a:ahLst/>
            <a:cxnLst/>
            <a:rect r="r" b="b" t="t" l="l"/>
            <a:pathLst>
              <a:path h="7597319" w="13565416">
                <a:moveTo>
                  <a:pt x="0" y="0"/>
                </a:moveTo>
                <a:lnTo>
                  <a:pt x="13565416" y="0"/>
                </a:lnTo>
                <a:lnTo>
                  <a:pt x="13565416" y="7597319"/>
                </a:lnTo>
                <a:lnTo>
                  <a:pt x="0" y="759731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9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187805" y="8186805"/>
            <a:ext cx="1809626" cy="1809626"/>
          </a:xfrm>
          <a:custGeom>
            <a:avLst/>
            <a:gdLst/>
            <a:ahLst/>
            <a:cxnLst/>
            <a:rect r="r" b="b" t="t" l="l"/>
            <a:pathLst>
              <a:path h="1809626" w="1809626">
                <a:moveTo>
                  <a:pt x="0" y="0"/>
                </a:moveTo>
                <a:lnTo>
                  <a:pt x="1809626" y="0"/>
                </a:lnTo>
                <a:lnTo>
                  <a:pt x="1809626" y="1809626"/>
                </a:lnTo>
                <a:lnTo>
                  <a:pt x="0" y="18096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898322">
            <a:off x="15809389" y="-1234486"/>
            <a:ext cx="5900551" cy="5915340"/>
          </a:xfrm>
          <a:custGeom>
            <a:avLst/>
            <a:gdLst/>
            <a:ahLst/>
            <a:cxnLst/>
            <a:rect r="r" b="b" t="t" l="l"/>
            <a:pathLst>
              <a:path h="5915340" w="5900551">
                <a:moveTo>
                  <a:pt x="0" y="0"/>
                </a:moveTo>
                <a:lnTo>
                  <a:pt x="5900551" y="0"/>
                </a:lnTo>
                <a:lnTo>
                  <a:pt x="5900551" y="5915340"/>
                </a:lnTo>
                <a:lnTo>
                  <a:pt x="0" y="59153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83118" y="1723184"/>
            <a:ext cx="14196518" cy="8087071"/>
          </a:xfrm>
          <a:custGeom>
            <a:avLst/>
            <a:gdLst/>
            <a:ahLst/>
            <a:cxnLst/>
            <a:rect r="r" b="b" t="t" l="l"/>
            <a:pathLst>
              <a:path h="8087071" w="14196518">
                <a:moveTo>
                  <a:pt x="0" y="0"/>
                </a:moveTo>
                <a:lnTo>
                  <a:pt x="14196517" y="0"/>
                </a:lnTo>
                <a:lnTo>
                  <a:pt x="14196517" y="8087071"/>
                </a:lnTo>
                <a:lnTo>
                  <a:pt x="0" y="808707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613347" y="563882"/>
            <a:ext cx="6116638" cy="5143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Gasto x Lucro  do mês de Agosto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9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898322">
            <a:off x="15809389" y="-1234486"/>
            <a:ext cx="5900551" cy="5915340"/>
          </a:xfrm>
          <a:custGeom>
            <a:avLst/>
            <a:gdLst/>
            <a:ahLst/>
            <a:cxnLst/>
            <a:rect r="r" b="b" t="t" l="l"/>
            <a:pathLst>
              <a:path h="5915340" w="5900551">
                <a:moveTo>
                  <a:pt x="0" y="0"/>
                </a:moveTo>
                <a:lnTo>
                  <a:pt x="5900551" y="0"/>
                </a:lnTo>
                <a:lnTo>
                  <a:pt x="5900551" y="5915340"/>
                </a:lnTo>
                <a:lnTo>
                  <a:pt x="0" y="59153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565463" y="7564463"/>
            <a:ext cx="2431967" cy="2431967"/>
          </a:xfrm>
          <a:custGeom>
            <a:avLst/>
            <a:gdLst/>
            <a:ahLst/>
            <a:cxnLst/>
            <a:rect r="r" b="b" t="t" l="l"/>
            <a:pathLst>
              <a:path h="2431967" w="2431967">
                <a:moveTo>
                  <a:pt x="0" y="0"/>
                </a:moveTo>
                <a:lnTo>
                  <a:pt x="2431968" y="0"/>
                </a:lnTo>
                <a:lnTo>
                  <a:pt x="2431968" y="2431968"/>
                </a:lnTo>
                <a:lnTo>
                  <a:pt x="0" y="243196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24665" y="2174458"/>
            <a:ext cx="13456973" cy="7687337"/>
          </a:xfrm>
          <a:custGeom>
            <a:avLst/>
            <a:gdLst/>
            <a:ahLst/>
            <a:cxnLst/>
            <a:rect r="r" b="b" t="t" l="l"/>
            <a:pathLst>
              <a:path h="7687337" w="13456973">
                <a:moveTo>
                  <a:pt x="0" y="0"/>
                </a:moveTo>
                <a:lnTo>
                  <a:pt x="13456973" y="0"/>
                </a:lnTo>
                <a:lnTo>
                  <a:pt x="13456973" y="7687337"/>
                </a:lnTo>
                <a:lnTo>
                  <a:pt x="0" y="768733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-2859780" y="602615"/>
            <a:ext cx="13824109" cy="426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b="true" sz="27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ANÁLISE GRÁFICA DO MÊS DE SETEMBRO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24665" y="1333931"/>
            <a:ext cx="5092541" cy="3892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Gasto x Lucro  do mês de setembro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677065" y="2326858"/>
            <a:ext cx="13456973" cy="7687337"/>
          </a:xfrm>
          <a:custGeom>
            <a:avLst/>
            <a:gdLst/>
            <a:ahLst/>
            <a:cxnLst/>
            <a:rect r="r" b="b" t="t" l="l"/>
            <a:pathLst>
              <a:path h="7687337" w="13456973">
                <a:moveTo>
                  <a:pt x="0" y="0"/>
                </a:moveTo>
                <a:lnTo>
                  <a:pt x="13456973" y="0"/>
                </a:lnTo>
                <a:lnTo>
                  <a:pt x="13456973" y="7687337"/>
                </a:lnTo>
                <a:lnTo>
                  <a:pt x="0" y="768733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9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233565" y="8232565"/>
            <a:ext cx="1763865" cy="1763865"/>
          </a:xfrm>
          <a:custGeom>
            <a:avLst/>
            <a:gdLst/>
            <a:ahLst/>
            <a:cxnLst/>
            <a:rect r="r" b="b" t="t" l="l"/>
            <a:pathLst>
              <a:path h="1763865" w="1763865">
                <a:moveTo>
                  <a:pt x="0" y="0"/>
                </a:moveTo>
                <a:lnTo>
                  <a:pt x="1763866" y="0"/>
                </a:lnTo>
                <a:lnTo>
                  <a:pt x="1763866" y="1763866"/>
                </a:lnTo>
                <a:lnTo>
                  <a:pt x="0" y="17638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898322">
            <a:off x="15809389" y="-1234486"/>
            <a:ext cx="5900551" cy="5915340"/>
          </a:xfrm>
          <a:custGeom>
            <a:avLst/>
            <a:gdLst/>
            <a:ahLst/>
            <a:cxnLst/>
            <a:rect r="r" b="b" t="t" l="l"/>
            <a:pathLst>
              <a:path h="5915340" w="5900551">
                <a:moveTo>
                  <a:pt x="0" y="0"/>
                </a:moveTo>
                <a:lnTo>
                  <a:pt x="5900551" y="0"/>
                </a:lnTo>
                <a:lnTo>
                  <a:pt x="5900551" y="5915340"/>
                </a:lnTo>
                <a:lnTo>
                  <a:pt x="0" y="59153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898322">
            <a:off x="15961789" y="-1082086"/>
            <a:ext cx="5900551" cy="5915340"/>
          </a:xfrm>
          <a:custGeom>
            <a:avLst/>
            <a:gdLst/>
            <a:ahLst/>
            <a:cxnLst/>
            <a:rect r="r" b="b" t="t" l="l"/>
            <a:pathLst>
              <a:path h="5915340" w="5900551">
                <a:moveTo>
                  <a:pt x="0" y="0"/>
                </a:moveTo>
                <a:lnTo>
                  <a:pt x="5900551" y="0"/>
                </a:lnTo>
                <a:lnTo>
                  <a:pt x="5900551" y="5915340"/>
                </a:lnTo>
                <a:lnTo>
                  <a:pt x="0" y="59153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35678" y="1875584"/>
            <a:ext cx="13159910" cy="7568569"/>
          </a:xfrm>
          <a:custGeom>
            <a:avLst/>
            <a:gdLst/>
            <a:ahLst/>
            <a:cxnLst/>
            <a:rect r="r" b="b" t="t" l="l"/>
            <a:pathLst>
              <a:path h="7568569" w="13159910">
                <a:moveTo>
                  <a:pt x="0" y="0"/>
                </a:moveTo>
                <a:lnTo>
                  <a:pt x="13159910" y="0"/>
                </a:lnTo>
                <a:lnTo>
                  <a:pt x="13159910" y="7568569"/>
                </a:lnTo>
                <a:lnTo>
                  <a:pt x="0" y="756856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709382" y="731203"/>
            <a:ext cx="5983288" cy="5378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Lucro por Prato em Setembro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9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898322">
            <a:off x="15809389" y="-1234486"/>
            <a:ext cx="5900551" cy="5915340"/>
          </a:xfrm>
          <a:custGeom>
            <a:avLst/>
            <a:gdLst/>
            <a:ahLst/>
            <a:cxnLst/>
            <a:rect r="r" b="b" t="t" l="l"/>
            <a:pathLst>
              <a:path h="5915340" w="5900551">
                <a:moveTo>
                  <a:pt x="0" y="0"/>
                </a:moveTo>
                <a:lnTo>
                  <a:pt x="5900551" y="0"/>
                </a:lnTo>
                <a:lnTo>
                  <a:pt x="5900551" y="5915340"/>
                </a:lnTo>
                <a:lnTo>
                  <a:pt x="0" y="59153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004763" y="8003763"/>
            <a:ext cx="1992667" cy="1992667"/>
          </a:xfrm>
          <a:custGeom>
            <a:avLst/>
            <a:gdLst/>
            <a:ahLst/>
            <a:cxnLst/>
            <a:rect r="r" b="b" t="t" l="l"/>
            <a:pathLst>
              <a:path h="1992667" w="1992667">
                <a:moveTo>
                  <a:pt x="0" y="0"/>
                </a:moveTo>
                <a:lnTo>
                  <a:pt x="1992668" y="0"/>
                </a:lnTo>
                <a:lnTo>
                  <a:pt x="1992668" y="1992668"/>
                </a:lnTo>
                <a:lnTo>
                  <a:pt x="0" y="199266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27783" y="1859398"/>
            <a:ext cx="13278564" cy="7634763"/>
          </a:xfrm>
          <a:custGeom>
            <a:avLst/>
            <a:gdLst/>
            <a:ahLst/>
            <a:cxnLst/>
            <a:rect r="r" b="b" t="t" l="l"/>
            <a:pathLst>
              <a:path h="7634763" w="13278564">
                <a:moveTo>
                  <a:pt x="0" y="0"/>
                </a:moveTo>
                <a:lnTo>
                  <a:pt x="13278564" y="0"/>
                </a:lnTo>
                <a:lnTo>
                  <a:pt x="13278564" y="7634763"/>
                </a:lnTo>
                <a:lnTo>
                  <a:pt x="0" y="763476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-1480385" y="401321"/>
            <a:ext cx="12267110" cy="426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b="true" sz="27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ANÁLISE GRÁFICA MÊS DE OUTUBRO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564977" y="981075"/>
            <a:ext cx="4073049" cy="3892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Lucro por Prato em outubro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9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151197" y="8150197"/>
            <a:ext cx="1846234" cy="1846234"/>
          </a:xfrm>
          <a:custGeom>
            <a:avLst/>
            <a:gdLst/>
            <a:ahLst/>
            <a:cxnLst/>
            <a:rect r="r" b="b" t="t" l="l"/>
            <a:pathLst>
              <a:path h="1846234" w="1846234">
                <a:moveTo>
                  <a:pt x="0" y="0"/>
                </a:moveTo>
                <a:lnTo>
                  <a:pt x="1846234" y="0"/>
                </a:lnTo>
                <a:lnTo>
                  <a:pt x="1846234" y="1846234"/>
                </a:lnTo>
                <a:lnTo>
                  <a:pt x="0" y="184623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898322">
            <a:off x="15809389" y="-1234486"/>
            <a:ext cx="5900551" cy="5915340"/>
          </a:xfrm>
          <a:custGeom>
            <a:avLst/>
            <a:gdLst/>
            <a:ahLst/>
            <a:cxnLst/>
            <a:rect r="r" b="b" t="t" l="l"/>
            <a:pathLst>
              <a:path h="5915340" w="5900551">
                <a:moveTo>
                  <a:pt x="0" y="0"/>
                </a:moveTo>
                <a:lnTo>
                  <a:pt x="5900551" y="0"/>
                </a:lnTo>
                <a:lnTo>
                  <a:pt x="5900551" y="5915340"/>
                </a:lnTo>
                <a:lnTo>
                  <a:pt x="0" y="59153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2350553"/>
            <a:ext cx="12764677" cy="7294101"/>
          </a:xfrm>
          <a:custGeom>
            <a:avLst/>
            <a:gdLst/>
            <a:ahLst/>
            <a:cxnLst/>
            <a:rect r="r" b="b" t="t" l="l"/>
            <a:pathLst>
              <a:path h="7294101" w="12764677">
                <a:moveTo>
                  <a:pt x="0" y="0"/>
                </a:moveTo>
                <a:lnTo>
                  <a:pt x="12764677" y="0"/>
                </a:lnTo>
                <a:lnTo>
                  <a:pt x="12764677" y="7294101"/>
                </a:lnTo>
                <a:lnTo>
                  <a:pt x="0" y="729410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-407969" y="971550"/>
            <a:ext cx="9551969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Gasto x lucro do mês de outubro 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9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270174" y="8269174"/>
            <a:ext cx="1727257" cy="1727257"/>
          </a:xfrm>
          <a:custGeom>
            <a:avLst/>
            <a:gdLst/>
            <a:ahLst/>
            <a:cxnLst/>
            <a:rect r="r" b="b" t="t" l="l"/>
            <a:pathLst>
              <a:path h="1727257" w="1727257">
                <a:moveTo>
                  <a:pt x="0" y="0"/>
                </a:moveTo>
                <a:lnTo>
                  <a:pt x="1727257" y="0"/>
                </a:lnTo>
                <a:lnTo>
                  <a:pt x="1727257" y="1727257"/>
                </a:lnTo>
                <a:lnTo>
                  <a:pt x="0" y="172725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898322">
            <a:off x="15809389" y="-1234486"/>
            <a:ext cx="5900551" cy="5915340"/>
          </a:xfrm>
          <a:custGeom>
            <a:avLst/>
            <a:gdLst/>
            <a:ahLst/>
            <a:cxnLst/>
            <a:rect r="r" b="b" t="t" l="l"/>
            <a:pathLst>
              <a:path h="5915340" w="5900551">
                <a:moveTo>
                  <a:pt x="0" y="0"/>
                </a:moveTo>
                <a:lnTo>
                  <a:pt x="5900551" y="0"/>
                </a:lnTo>
                <a:lnTo>
                  <a:pt x="5900551" y="5915340"/>
                </a:lnTo>
                <a:lnTo>
                  <a:pt x="0" y="59153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95417" y="1910398"/>
            <a:ext cx="13388876" cy="7631659"/>
          </a:xfrm>
          <a:custGeom>
            <a:avLst/>
            <a:gdLst/>
            <a:ahLst/>
            <a:cxnLst/>
            <a:rect r="r" b="b" t="t" l="l"/>
            <a:pathLst>
              <a:path h="7631659" w="13388876">
                <a:moveTo>
                  <a:pt x="0" y="0"/>
                </a:moveTo>
                <a:lnTo>
                  <a:pt x="13388876" y="0"/>
                </a:lnTo>
                <a:lnTo>
                  <a:pt x="13388876" y="7631660"/>
                </a:lnTo>
                <a:lnTo>
                  <a:pt x="0" y="763166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656113" y="455151"/>
            <a:ext cx="6334448" cy="5737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00"/>
              </a:lnSpc>
              <a:spcBef>
                <a:spcPct val="0"/>
              </a:spcBef>
            </a:pPr>
            <a:r>
              <a:rPr lang="en-US" b="true" sz="3286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Analise gráfica dos 3 meses juntos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95417" y="1251110"/>
            <a:ext cx="4780280" cy="3892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AGOSTO , SETEMBRO É OUTUBRO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9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88620" y="1579496"/>
            <a:ext cx="14353291" cy="8118930"/>
          </a:xfrm>
          <a:custGeom>
            <a:avLst/>
            <a:gdLst/>
            <a:ahLst/>
            <a:cxnLst/>
            <a:rect r="r" b="b" t="t" l="l"/>
            <a:pathLst>
              <a:path h="8118930" w="14353291">
                <a:moveTo>
                  <a:pt x="0" y="0"/>
                </a:moveTo>
                <a:lnTo>
                  <a:pt x="14353291" y="0"/>
                </a:lnTo>
                <a:lnTo>
                  <a:pt x="14353291" y="8118931"/>
                </a:lnTo>
                <a:lnTo>
                  <a:pt x="0" y="811893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88620" y="321575"/>
            <a:ext cx="6306150" cy="9055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Frequência de saida dos pratos selecionados por Data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-1898322">
            <a:off x="15337724" y="-1730586"/>
            <a:ext cx="5900551" cy="5915340"/>
          </a:xfrm>
          <a:custGeom>
            <a:avLst/>
            <a:gdLst/>
            <a:ahLst/>
            <a:cxnLst/>
            <a:rect r="r" b="b" t="t" l="l"/>
            <a:pathLst>
              <a:path h="5915340" w="5900551">
                <a:moveTo>
                  <a:pt x="0" y="0"/>
                </a:moveTo>
                <a:lnTo>
                  <a:pt x="5900552" y="0"/>
                </a:lnTo>
                <a:lnTo>
                  <a:pt x="5900552" y="5915340"/>
                </a:lnTo>
                <a:lnTo>
                  <a:pt x="0" y="59153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319073" y="7609752"/>
            <a:ext cx="2528742" cy="2528742"/>
          </a:xfrm>
          <a:custGeom>
            <a:avLst/>
            <a:gdLst/>
            <a:ahLst/>
            <a:cxnLst/>
            <a:rect r="r" b="b" t="t" l="l"/>
            <a:pathLst>
              <a:path h="2528742" w="2528742">
                <a:moveTo>
                  <a:pt x="0" y="0"/>
                </a:moveTo>
                <a:lnTo>
                  <a:pt x="2528742" y="0"/>
                </a:lnTo>
                <a:lnTo>
                  <a:pt x="2528742" y="2528742"/>
                </a:lnTo>
                <a:lnTo>
                  <a:pt x="0" y="252874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9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898322">
            <a:off x="15961789" y="-1082086"/>
            <a:ext cx="5900551" cy="5915340"/>
          </a:xfrm>
          <a:custGeom>
            <a:avLst/>
            <a:gdLst/>
            <a:ahLst/>
            <a:cxnLst/>
            <a:rect r="r" b="b" t="t" l="l"/>
            <a:pathLst>
              <a:path h="5915340" w="5900551">
                <a:moveTo>
                  <a:pt x="0" y="0"/>
                </a:moveTo>
                <a:lnTo>
                  <a:pt x="5900551" y="0"/>
                </a:lnTo>
                <a:lnTo>
                  <a:pt x="5900551" y="5915340"/>
                </a:lnTo>
                <a:lnTo>
                  <a:pt x="0" y="59153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28287" y="879729"/>
            <a:ext cx="11727405" cy="478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20"/>
              </a:lnSpc>
            </a:pPr>
            <a:r>
              <a:rPr lang="en-US" sz="3200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REFERÊNCIAS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6673569" y="8672569"/>
            <a:ext cx="1476261" cy="1476261"/>
          </a:xfrm>
          <a:custGeom>
            <a:avLst/>
            <a:gdLst/>
            <a:ahLst/>
            <a:cxnLst/>
            <a:rect r="r" b="b" t="t" l="l"/>
            <a:pathLst>
              <a:path h="1476261" w="1476261">
                <a:moveTo>
                  <a:pt x="0" y="0"/>
                </a:moveTo>
                <a:lnTo>
                  <a:pt x="1476262" y="0"/>
                </a:lnTo>
                <a:lnTo>
                  <a:pt x="1476262" y="1476262"/>
                </a:lnTo>
                <a:lnTo>
                  <a:pt x="0" y="14762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771383" y="1737450"/>
            <a:ext cx="14077418" cy="80933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58" indent="-259079" lvl="1">
              <a:lnSpc>
                <a:spcPts val="2639"/>
              </a:lnSpc>
              <a:buFont typeface="Arial"/>
              <a:buChar char="•"/>
            </a:pPr>
            <a:r>
              <a:rPr lang="en-US" sz="23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RICCI, F., ROKACH, L., &amp; SHAPIRA, B. (2011). INTRODUCTION TO RECOMMENDER SYSTEMS HANDBOOK. IN F. RICCI, L. ROKACH, &amp; B. SHAPIRA (EDS.), RECOMMENDER SYSTEMS HANDBOOK (PP. 1–35). SPRINGER US.</a:t>
            </a:r>
          </a:p>
          <a:p>
            <a:pPr algn="l" marL="518158" indent="-259079" lvl="1">
              <a:lnSpc>
                <a:spcPts val="2639"/>
              </a:lnSpc>
              <a:buFont typeface="Arial"/>
              <a:buChar char="•"/>
            </a:pPr>
          </a:p>
          <a:p>
            <a:pPr algn="l" marL="518158" indent="-259079" lvl="1">
              <a:lnSpc>
                <a:spcPts val="2639"/>
              </a:lnSpc>
              <a:buFont typeface="Arial"/>
              <a:buChar char="•"/>
            </a:pPr>
            <a:r>
              <a:rPr lang="en-US" sz="23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SHVACHKO, K., KUANG, H., RADIA, S., &amp; CHANSLER, R. (2010). THE HADOOP DISTRIBUTED FILE SYSTEM. IN 2010 IEEE 26TH SYMPOSIUM ON MASS STORAGE SYSTEMS AND TECHNOLOGIES (MSST) (PP. 1–10). IEEE.</a:t>
            </a:r>
          </a:p>
          <a:p>
            <a:pPr algn="l" marL="518158" indent="-259079" lvl="1">
              <a:lnSpc>
                <a:spcPts val="2639"/>
              </a:lnSpc>
              <a:buFont typeface="Arial"/>
              <a:buChar char="•"/>
            </a:pPr>
          </a:p>
          <a:p>
            <a:pPr algn="l" marL="518158" indent="-259079" lvl="1">
              <a:lnSpc>
                <a:spcPts val="2639"/>
              </a:lnSpc>
              <a:buFont typeface="Arial"/>
              <a:buChar char="•"/>
            </a:pPr>
            <a:r>
              <a:rPr lang="en-US" sz="23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DEAN, J., &amp; GHEMAWAT, S. (2004). MAPREDUCE: SIMPLIFIED DATA PROCESSING ON LARGE CLUSTERS. IN PROCEEDINGS OF THE 6TH CONFERENCE ON SYMPOSIUM ON OPERATING SYSTEM DESIGN AND IMPLEMENTATION (OSDI 2004), PP. 137-150.</a:t>
            </a:r>
          </a:p>
          <a:p>
            <a:pPr algn="l" marL="518158" indent="-259079" lvl="1">
              <a:lnSpc>
                <a:spcPts val="2639"/>
              </a:lnSpc>
              <a:buFont typeface="Arial"/>
              <a:buChar char="•"/>
            </a:pPr>
          </a:p>
          <a:p>
            <a:pPr algn="l" marL="518158" indent="-259079" lvl="1">
              <a:lnSpc>
                <a:spcPts val="2639"/>
              </a:lnSpc>
              <a:buFont typeface="Arial"/>
              <a:buChar char="•"/>
            </a:pPr>
            <a:r>
              <a:rPr lang="en-US" sz="23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KOREN, Y., BELL, R., &amp; VOLINSKY, C. (2009). MATRIX FACTORIZATION TECHNIQUES FOR RECOMMENDER SYSTEMS. IEEE COMPUTER, 42(8), 30–37.</a:t>
            </a:r>
          </a:p>
          <a:p>
            <a:pPr algn="l" marL="518158" indent="-259079" lvl="1">
              <a:lnSpc>
                <a:spcPts val="2639"/>
              </a:lnSpc>
              <a:buFont typeface="Arial"/>
              <a:buChar char="•"/>
            </a:pPr>
          </a:p>
          <a:p>
            <a:pPr algn="l" marL="518158" indent="-259079" lvl="1">
              <a:lnSpc>
                <a:spcPts val="2639"/>
              </a:lnSpc>
              <a:buFont typeface="Arial"/>
              <a:buChar char="•"/>
            </a:pPr>
            <a:r>
              <a:rPr lang="en-US" sz="23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PIANA, MC. A CONSTRUÇÃO DO PERFIL DO ASSISTENTE SOCIAL NO CENÁRIO EDUCACIONAL [ONLINE]. SÃO PAULO: EDITORA UNESP; SÃO PAULO: CULTURA ACADÊMICA, 2009.</a:t>
            </a:r>
          </a:p>
          <a:p>
            <a:pPr algn="l" marL="518158" indent="-259079" lvl="1">
              <a:lnSpc>
                <a:spcPts val="2639"/>
              </a:lnSpc>
              <a:buFont typeface="Arial"/>
              <a:buChar char="•"/>
            </a:pPr>
          </a:p>
          <a:p>
            <a:pPr algn="l" marL="518158" indent="-259079" lvl="1">
              <a:lnSpc>
                <a:spcPts val="2639"/>
              </a:lnSpc>
              <a:buFont typeface="Arial"/>
              <a:buChar char="•"/>
            </a:pPr>
            <a:r>
              <a:rPr lang="en-US" sz="23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HOCHSCHILD, A. R., &amp; MACHUNG, A. (2012). THE SECOND SHIFT: WORKING FAMILIES AND THE REVOLUTION AT HOME. PENGUIN BOOKS.</a:t>
            </a:r>
          </a:p>
          <a:p>
            <a:pPr algn="l" marL="518158" indent="-259079" lvl="1">
              <a:lnSpc>
                <a:spcPts val="2639"/>
              </a:lnSpc>
              <a:buFont typeface="Arial"/>
              <a:buChar char="•"/>
            </a:pPr>
          </a:p>
          <a:p>
            <a:pPr algn="l" marL="518158" indent="-259079" lvl="1">
              <a:lnSpc>
                <a:spcPts val="2639"/>
              </a:lnSpc>
              <a:buFont typeface="Arial"/>
              <a:buChar char="•"/>
            </a:pPr>
            <a:r>
              <a:rPr lang="en-US" sz="23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ROBERTS, D. &amp; MEYER, A. (2012). DATA EXPORT AND IMPORT FORMATS: DESIGNING SYSTEMS FOR FLEXIBILITY AND PERFORMANCE. INTERNATIONAL JOURNAL OF INFORMATION MANAGEMENT, 32(4), 201-209.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9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597254" y="3935414"/>
            <a:ext cx="9751369" cy="6127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00"/>
              </a:lnSpc>
              <a:spcBef>
                <a:spcPct val="0"/>
              </a:spcBef>
            </a:pPr>
            <a:r>
              <a:rPr lang="en-US" b="true" sz="40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OBRIGADO !!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5712930" y="8003610"/>
            <a:ext cx="1830084" cy="1830084"/>
          </a:xfrm>
          <a:custGeom>
            <a:avLst/>
            <a:gdLst/>
            <a:ahLst/>
            <a:cxnLst/>
            <a:rect r="r" b="b" t="t" l="l"/>
            <a:pathLst>
              <a:path h="1830084" w="1830084">
                <a:moveTo>
                  <a:pt x="0" y="0"/>
                </a:moveTo>
                <a:lnTo>
                  <a:pt x="1830085" y="0"/>
                </a:lnTo>
                <a:lnTo>
                  <a:pt x="1830085" y="1830084"/>
                </a:lnTo>
                <a:lnTo>
                  <a:pt x="0" y="18300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7356670" y="5076825"/>
            <a:ext cx="5252291" cy="11629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77"/>
              </a:lnSpc>
              <a:spcBef>
                <a:spcPct val="0"/>
              </a:spcBef>
            </a:pPr>
            <a:r>
              <a:rPr lang="en-US" sz="334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“A vida é uma jornada, </a:t>
            </a:r>
          </a:p>
          <a:p>
            <a:pPr algn="ctr">
              <a:lnSpc>
                <a:spcPts val="4677"/>
              </a:lnSpc>
              <a:spcBef>
                <a:spcPct val="0"/>
              </a:spcBef>
            </a:pPr>
            <a:r>
              <a:rPr lang="en-US" sz="334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não um destino”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54695" y="7390677"/>
            <a:ext cx="3524074" cy="5450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62"/>
              </a:lnSpc>
              <a:spcBef>
                <a:spcPct val="0"/>
              </a:spcBef>
            </a:pPr>
            <a:r>
              <a:rPr lang="en-US" sz="3187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Ralph W. Emerson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-1898322">
            <a:off x="15461610" y="-1648630"/>
            <a:ext cx="5900551" cy="5915340"/>
          </a:xfrm>
          <a:custGeom>
            <a:avLst/>
            <a:gdLst/>
            <a:ahLst/>
            <a:cxnLst/>
            <a:rect r="r" b="b" t="t" l="l"/>
            <a:pathLst>
              <a:path h="5915340" w="5900551">
                <a:moveTo>
                  <a:pt x="0" y="0"/>
                </a:moveTo>
                <a:lnTo>
                  <a:pt x="5900551" y="0"/>
                </a:lnTo>
                <a:lnTo>
                  <a:pt x="5900551" y="5915340"/>
                </a:lnTo>
                <a:lnTo>
                  <a:pt x="0" y="59153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1898322">
            <a:off x="-2384954" y="6251510"/>
            <a:ext cx="5900551" cy="5915340"/>
          </a:xfrm>
          <a:custGeom>
            <a:avLst/>
            <a:gdLst/>
            <a:ahLst/>
            <a:cxnLst/>
            <a:rect r="r" b="b" t="t" l="l"/>
            <a:pathLst>
              <a:path h="5915340" w="5900551">
                <a:moveTo>
                  <a:pt x="0" y="0"/>
                </a:moveTo>
                <a:lnTo>
                  <a:pt x="5900551" y="0"/>
                </a:lnTo>
                <a:lnTo>
                  <a:pt x="5900551" y="5915339"/>
                </a:lnTo>
                <a:lnTo>
                  <a:pt x="0" y="59153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166673" y="7457352"/>
            <a:ext cx="2528742" cy="2528742"/>
          </a:xfrm>
          <a:custGeom>
            <a:avLst/>
            <a:gdLst/>
            <a:ahLst/>
            <a:cxnLst/>
            <a:rect r="r" b="b" t="t" l="l"/>
            <a:pathLst>
              <a:path h="2528742" w="2528742">
                <a:moveTo>
                  <a:pt x="0" y="0"/>
                </a:moveTo>
                <a:lnTo>
                  <a:pt x="2528742" y="0"/>
                </a:lnTo>
                <a:lnTo>
                  <a:pt x="2528742" y="2528742"/>
                </a:lnTo>
                <a:lnTo>
                  <a:pt x="0" y="25287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9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898322">
            <a:off x="13258658" y="-2753207"/>
            <a:ext cx="8774178" cy="8796169"/>
          </a:xfrm>
          <a:custGeom>
            <a:avLst/>
            <a:gdLst/>
            <a:ahLst/>
            <a:cxnLst/>
            <a:rect r="r" b="b" t="t" l="l"/>
            <a:pathLst>
              <a:path h="8796169" w="8774178">
                <a:moveTo>
                  <a:pt x="0" y="0"/>
                </a:moveTo>
                <a:lnTo>
                  <a:pt x="8774178" y="0"/>
                </a:lnTo>
                <a:lnTo>
                  <a:pt x="8774178" y="8796169"/>
                </a:lnTo>
                <a:lnTo>
                  <a:pt x="0" y="879616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688228" y="8010253"/>
            <a:ext cx="1957518" cy="1957518"/>
          </a:xfrm>
          <a:custGeom>
            <a:avLst/>
            <a:gdLst/>
            <a:ahLst/>
            <a:cxnLst/>
            <a:rect r="r" b="b" t="t" l="l"/>
            <a:pathLst>
              <a:path h="1957518" w="1957518">
                <a:moveTo>
                  <a:pt x="0" y="0"/>
                </a:moveTo>
                <a:lnTo>
                  <a:pt x="1957519" y="0"/>
                </a:lnTo>
                <a:lnTo>
                  <a:pt x="1957519" y="1957518"/>
                </a:lnTo>
                <a:lnTo>
                  <a:pt x="0" y="195751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3600679" y="6663871"/>
            <a:ext cx="1578921" cy="1578921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851673" y="695826"/>
            <a:ext cx="6114846" cy="4885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43"/>
              </a:lnSpc>
            </a:pPr>
            <a:r>
              <a:rPr lang="en-US" sz="3221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SUMÁRIO: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93980" y="2832010"/>
            <a:ext cx="12626500" cy="4006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69174" indent="-284587" lvl="1">
              <a:lnSpc>
                <a:spcPts val="2899"/>
              </a:lnSpc>
              <a:buFont typeface="Arial"/>
              <a:buChar char="•"/>
            </a:pPr>
            <a:r>
              <a:rPr lang="en-US" b="true" sz="2636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QUAL  A PROBLEMÁTICA QUE ENCONTRAMOS ?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93980" y="3350049"/>
            <a:ext cx="6349487" cy="4750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69174" indent="-284587" lvl="1">
              <a:lnSpc>
                <a:spcPts val="3690"/>
              </a:lnSpc>
              <a:buFont typeface="Arial"/>
              <a:buChar char="•"/>
            </a:pPr>
            <a:r>
              <a:rPr lang="en-US" b="true" sz="2636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Funcionamento do Front-End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670247" y="4007895"/>
            <a:ext cx="7748579" cy="4006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69174" indent="-284587" lvl="1">
              <a:lnSpc>
                <a:spcPts val="2899"/>
              </a:lnSpc>
              <a:buFont typeface="Arial"/>
              <a:buChar char="•"/>
            </a:pPr>
            <a:r>
              <a:rPr lang="en-US" b="true" sz="2636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FRONT-END DO PROJETO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93980" y="4754569"/>
            <a:ext cx="5945587" cy="4006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69174" indent="-284587" lvl="1">
              <a:lnSpc>
                <a:spcPts val="2899"/>
              </a:lnSpc>
              <a:buFont typeface="Arial"/>
              <a:buChar char="•"/>
            </a:pPr>
            <a:r>
              <a:rPr lang="en-US" b="true" sz="2636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BACK-END DO PROJETO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93980" y="5395866"/>
            <a:ext cx="7748579" cy="4006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69174" indent="-284587" lvl="1">
              <a:lnSpc>
                <a:spcPts val="2899"/>
              </a:lnSpc>
              <a:buFont typeface="Arial"/>
              <a:buChar char="•"/>
            </a:pPr>
            <a:r>
              <a:rPr lang="en-US" b="true" sz="2636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ATUALIZAÇÕES FUTURAS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93980" y="6200602"/>
            <a:ext cx="10817686" cy="7683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69174" indent="-284587" lvl="1">
              <a:lnSpc>
                <a:spcPts val="2899"/>
              </a:lnSpc>
              <a:buFont typeface="Arial"/>
              <a:buChar char="•"/>
            </a:pPr>
            <a:r>
              <a:rPr lang="en-US" b="true" sz="2636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 CONCLUSÃO SOBRE O PROJETO!  É ANALISE DOS DADOS DO DIVINO BUFFET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93980" y="7415480"/>
            <a:ext cx="11041727" cy="4006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69174" indent="-284587" lvl="1">
              <a:lnSpc>
                <a:spcPts val="2899"/>
              </a:lnSpc>
              <a:buFont typeface="Arial"/>
              <a:buChar char="•"/>
            </a:pPr>
            <a:r>
              <a:rPr lang="en-US" b="true" sz="2636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REFERÊNCIAS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E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898322">
            <a:off x="15809389" y="-1234486"/>
            <a:ext cx="5900551" cy="5915340"/>
          </a:xfrm>
          <a:custGeom>
            <a:avLst/>
            <a:gdLst/>
            <a:ahLst/>
            <a:cxnLst/>
            <a:rect r="r" b="b" t="t" l="l"/>
            <a:pathLst>
              <a:path h="5915340" w="5900551">
                <a:moveTo>
                  <a:pt x="0" y="0"/>
                </a:moveTo>
                <a:lnTo>
                  <a:pt x="5900551" y="0"/>
                </a:lnTo>
                <a:lnTo>
                  <a:pt x="5900551" y="5915340"/>
                </a:lnTo>
                <a:lnTo>
                  <a:pt x="0" y="59153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498309" y="5143500"/>
            <a:ext cx="4054199" cy="2878168"/>
          </a:xfrm>
          <a:custGeom>
            <a:avLst/>
            <a:gdLst/>
            <a:ahLst/>
            <a:cxnLst/>
            <a:rect r="r" b="b" t="t" l="l"/>
            <a:pathLst>
              <a:path h="2878168" w="4054199">
                <a:moveTo>
                  <a:pt x="0" y="0"/>
                </a:moveTo>
                <a:lnTo>
                  <a:pt x="4054198" y="0"/>
                </a:lnTo>
                <a:lnTo>
                  <a:pt x="4054198" y="2878168"/>
                </a:lnTo>
                <a:lnTo>
                  <a:pt x="0" y="287816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4086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348155" y="8347155"/>
            <a:ext cx="1529422" cy="1529422"/>
          </a:xfrm>
          <a:custGeom>
            <a:avLst/>
            <a:gdLst/>
            <a:ahLst/>
            <a:cxnLst/>
            <a:rect r="r" b="b" t="t" l="l"/>
            <a:pathLst>
              <a:path h="1529422" w="1529422">
                <a:moveTo>
                  <a:pt x="0" y="0"/>
                </a:moveTo>
                <a:lnTo>
                  <a:pt x="1529423" y="0"/>
                </a:lnTo>
                <a:lnTo>
                  <a:pt x="1529423" y="1529423"/>
                </a:lnTo>
                <a:lnTo>
                  <a:pt x="0" y="152942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114817" y="695826"/>
            <a:ext cx="13410591" cy="4885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43"/>
              </a:lnSpc>
            </a:pPr>
            <a:r>
              <a:rPr lang="en-US" sz="3221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QUAL  A PROBLEMÁTICA QUE ENCONTRAMOS ?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99225" y="2166892"/>
            <a:ext cx="11929663" cy="3621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538"/>
              </a:lnSpc>
              <a:spcBef>
                <a:spcPct val="0"/>
              </a:spcBef>
            </a:pPr>
            <a:r>
              <a:rPr lang="en-US" b="true" sz="2527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O Divinno Buffet, localizado na praça de alimentação do Shopping Metrópole Ananindeua, é uma referência em alimentação prática e saborosa na região. Com um buffet diário de comida caseira por quilo, atende a diversos paladares, oferecendo uma variedade de pratos frescos que conquistam clientes. Para otimizar a experiência dos clientes e melhorar a gestão de recursos, o Divinno Buffet está implementando um sistema inteligente de filtragem de pedidos. Este software atribui um número de cadastro a cada cliente e registra suas preferências alimentares, permitindo que o buffet identifique os pratos mais populares e adapte a produção conforme a demanda.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6200989"/>
            <a:ext cx="10732576" cy="26488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00863" indent="-250432" lvl="1">
              <a:lnSpc>
                <a:spcPts val="2551"/>
              </a:lnSpc>
              <a:buFont typeface="Arial"/>
              <a:buChar char="•"/>
            </a:pPr>
            <a:r>
              <a:rPr lang="en-US" b="true" sz="2319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CADASTRO E AUTENTICAÇÃO DE USUÁRIOS</a:t>
            </a:r>
          </a:p>
          <a:p>
            <a:pPr algn="l" marL="500863" indent="-250432" lvl="1">
              <a:lnSpc>
                <a:spcPts val="2551"/>
              </a:lnSpc>
              <a:buFont typeface="Arial"/>
              <a:buChar char="•"/>
            </a:pPr>
            <a:r>
              <a:rPr lang="en-US" b="true" sz="2319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VERIFICAÇÃO E LOGIN DE USUÁRIO</a:t>
            </a:r>
          </a:p>
          <a:p>
            <a:pPr algn="l" marL="500863" indent="-250432" lvl="1">
              <a:lnSpc>
                <a:spcPts val="2551"/>
              </a:lnSpc>
              <a:buFont typeface="Arial"/>
              <a:buChar char="•"/>
            </a:pPr>
            <a:r>
              <a:rPr lang="en-US" b="true" sz="2319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INSERÇÃO DE CPF PARA CONSULTA DE HISTÓRICO É POR DATA</a:t>
            </a:r>
          </a:p>
          <a:p>
            <a:pPr algn="l" marL="500863" indent="-250432" lvl="1">
              <a:lnSpc>
                <a:spcPts val="2551"/>
              </a:lnSpc>
              <a:buFont typeface="Arial"/>
              <a:buChar char="•"/>
            </a:pPr>
            <a:r>
              <a:rPr lang="en-US" b="true" sz="2319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CARREGAMENTO DE HISTÓRICO DE COMPRAS VIA ARQUIVO CSV</a:t>
            </a:r>
          </a:p>
          <a:p>
            <a:pPr algn="l" marL="500863" indent="-250432" lvl="1">
              <a:lnSpc>
                <a:spcPts val="2551"/>
              </a:lnSpc>
              <a:buFont typeface="Arial"/>
              <a:buChar char="•"/>
            </a:pPr>
            <a:r>
              <a:rPr lang="en-US" b="true" sz="2319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EXIBIÇÃO DE PRODUTOS COMPRADOS, DATAS E VALORES POR CPF</a:t>
            </a:r>
          </a:p>
          <a:p>
            <a:pPr algn="l" marL="500863" indent="-250432" lvl="1">
              <a:lnSpc>
                <a:spcPts val="2551"/>
              </a:lnSpc>
              <a:buFont typeface="Arial"/>
              <a:buChar char="•"/>
            </a:pPr>
            <a:r>
              <a:rPr lang="en-US" b="true" sz="2319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EXPORTAÇÃO DE DADOS EM FORMATO JSON E CSV</a:t>
            </a:r>
          </a:p>
          <a:p>
            <a:pPr algn="l" marL="500863" indent="-250432" lvl="1">
              <a:lnSpc>
                <a:spcPts val="2551"/>
              </a:lnSpc>
              <a:buFont typeface="Arial"/>
              <a:buChar char="•"/>
            </a:pPr>
            <a:r>
              <a:rPr lang="en-US" b="true" sz="2319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ENVIO DE RECOMENDAÇÕES POR E-MAIL USANDO SMTPLIB</a:t>
            </a:r>
          </a:p>
          <a:p>
            <a:pPr algn="l" marL="500863" indent="-250432" lvl="1">
              <a:lnSpc>
                <a:spcPts val="2551"/>
              </a:lnSpc>
              <a:buFont typeface="Arial"/>
              <a:buChar char="•"/>
            </a:pPr>
            <a:r>
              <a:rPr lang="en-US" b="true" sz="2319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RECOMENDAÇÃO PERSONALIZADA DE PRODUTOS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E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90746" y="1728215"/>
            <a:ext cx="11777945" cy="8247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504833" indent="-252417" lvl="1">
              <a:lnSpc>
                <a:spcPts val="3273"/>
              </a:lnSpc>
              <a:buFont typeface="Arial"/>
              <a:buChar char="•"/>
            </a:pPr>
            <a:r>
              <a:rPr lang="en-US" b="true" sz="2338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  O código implementa a interface gráfica do sistema utilizando a biblioteca Tkinter, que permite a criação de janelas e componentes como botões, campos de texto e caixas de diálogo. A primeira funcionalidade do código é a tela de login, onde o usuário deve fornecer seu nome de usuário e senha para acessar o sistema. Caso a senha esteja correta, o sistema exibe uma mensagem de sucesso e abre a tela de relatório de análise de consumo. Além disso, o código permite que o usuário escolha se quer ser lembrado, armazenando seu nome de usuário em um arquivo para futuras sessões.</a:t>
            </a:r>
          </a:p>
          <a:p>
            <a:pPr algn="ctr">
              <a:lnSpc>
                <a:spcPts val="3377"/>
              </a:lnSpc>
            </a:pPr>
          </a:p>
          <a:p>
            <a:pPr algn="ctr" marL="505319" indent="-252659" lvl="1">
              <a:lnSpc>
                <a:spcPts val="3276"/>
              </a:lnSpc>
              <a:buFont typeface="Arial"/>
              <a:buChar char="•"/>
            </a:pPr>
            <a:r>
              <a:rPr lang="en-US" b="true" sz="234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Após o login bem-sucedido, o sistema exibe uma tela de relatório, onde o usuário pode visualizar dados de consumo organizados por período, como "Geral", "Agosto", "Setembro" e "Outubro". Cada botão corresponde a um período específico, e ao clicar em qualquer um deles, o sistema carrega e exibe informações detalhadas sobre o consumo de pratos, incluindo o total de preço, lucro e os pratos mais consumidos. A interface também inclui uma barra de rolagem para exibir essas informações de maneira mais acessível, caso os dados sejam extensos.</a:t>
            </a:r>
          </a:p>
          <a:p>
            <a:pPr algn="ctr">
              <a:lnSpc>
                <a:spcPts val="3276"/>
              </a:lnSpc>
            </a:pPr>
          </a:p>
          <a:p>
            <a:pPr algn="ctr" marL="520852" indent="-260426" lvl="1">
              <a:lnSpc>
                <a:spcPts val="3377"/>
              </a:lnSpc>
              <a:buFont typeface="Arial"/>
              <a:buChar char="•"/>
            </a:pPr>
            <a:r>
              <a:rPr lang="en-US" b="true" sz="2412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   </a:t>
            </a:r>
            <a:r>
              <a:rPr lang="en-US" b="true" sz="2412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Por fim, o código oferece funcionalidades extras, como a exportação de dados do usuário em formatos JSON e CSV, permitindo que ele salve as recomendações fora da aplicação. </a:t>
            </a:r>
          </a:p>
          <a:p>
            <a:pPr algn="ctr">
              <a:lnSpc>
                <a:spcPts val="2672"/>
              </a:lnSpc>
            </a:pPr>
          </a:p>
        </p:txBody>
      </p:sp>
      <p:sp>
        <p:nvSpPr>
          <p:cNvPr name="Freeform 3" id="3"/>
          <p:cNvSpPr/>
          <p:nvPr/>
        </p:nvSpPr>
        <p:spPr>
          <a:xfrm flipH="false" flipV="false" rot="-1898322">
            <a:off x="15165383" y="-1406419"/>
            <a:ext cx="5900551" cy="5915340"/>
          </a:xfrm>
          <a:custGeom>
            <a:avLst/>
            <a:gdLst/>
            <a:ahLst/>
            <a:cxnLst/>
            <a:rect r="r" b="b" t="t" l="l"/>
            <a:pathLst>
              <a:path h="5915340" w="5900551">
                <a:moveTo>
                  <a:pt x="0" y="0"/>
                </a:moveTo>
                <a:lnTo>
                  <a:pt x="5900552" y="0"/>
                </a:lnTo>
                <a:lnTo>
                  <a:pt x="5900552" y="5915340"/>
                </a:lnTo>
                <a:lnTo>
                  <a:pt x="0" y="59153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262044" y="8433556"/>
            <a:ext cx="1542444" cy="1542444"/>
          </a:xfrm>
          <a:custGeom>
            <a:avLst/>
            <a:gdLst/>
            <a:ahLst/>
            <a:cxnLst/>
            <a:rect r="r" b="b" t="t" l="l"/>
            <a:pathLst>
              <a:path h="1542444" w="1542444">
                <a:moveTo>
                  <a:pt x="0" y="0"/>
                </a:moveTo>
                <a:lnTo>
                  <a:pt x="1542444" y="0"/>
                </a:lnTo>
                <a:lnTo>
                  <a:pt x="1542444" y="1542444"/>
                </a:lnTo>
                <a:lnTo>
                  <a:pt x="0" y="15424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861230" y="5214698"/>
            <a:ext cx="3703599" cy="3023226"/>
          </a:xfrm>
          <a:custGeom>
            <a:avLst/>
            <a:gdLst/>
            <a:ahLst/>
            <a:cxnLst/>
            <a:rect r="r" b="b" t="t" l="l"/>
            <a:pathLst>
              <a:path h="3023226" w="3703599">
                <a:moveTo>
                  <a:pt x="0" y="0"/>
                </a:moveTo>
                <a:lnTo>
                  <a:pt x="3703599" y="0"/>
                </a:lnTo>
                <a:lnTo>
                  <a:pt x="3703599" y="3023226"/>
                </a:lnTo>
                <a:lnTo>
                  <a:pt x="0" y="302322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784373"/>
            <a:ext cx="6752580" cy="4846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073"/>
              </a:lnSpc>
              <a:spcBef>
                <a:spcPct val="0"/>
              </a:spcBef>
            </a:pPr>
            <a:r>
              <a:rPr lang="en-US" b="true" sz="290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Funcionamento do Front-End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E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109644" y="8281156"/>
            <a:ext cx="1542444" cy="1542444"/>
          </a:xfrm>
          <a:custGeom>
            <a:avLst/>
            <a:gdLst/>
            <a:ahLst/>
            <a:cxnLst/>
            <a:rect r="r" b="b" t="t" l="l"/>
            <a:pathLst>
              <a:path h="1542444" w="1542444">
                <a:moveTo>
                  <a:pt x="0" y="0"/>
                </a:moveTo>
                <a:lnTo>
                  <a:pt x="1542444" y="0"/>
                </a:lnTo>
                <a:lnTo>
                  <a:pt x="1542444" y="1542444"/>
                </a:lnTo>
                <a:lnTo>
                  <a:pt x="0" y="154244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898322">
            <a:off x="15012983" y="-1558819"/>
            <a:ext cx="5900551" cy="5915340"/>
          </a:xfrm>
          <a:custGeom>
            <a:avLst/>
            <a:gdLst/>
            <a:ahLst/>
            <a:cxnLst/>
            <a:rect r="r" b="b" t="t" l="l"/>
            <a:pathLst>
              <a:path h="5915340" w="5900551">
                <a:moveTo>
                  <a:pt x="0" y="0"/>
                </a:moveTo>
                <a:lnTo>
                  <a:pt x="5900552" y="0"/>
                </a:lnTo>
                <a:lnTo>
                  <a:pt x="5900552" y="5915340"/>
                </a:lnTo>
                <a:lnTo>
                  <a:pt x="0" y="59153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08096" y="1803040"/>
            <a:ext cx="5333981" cy="3605399"/>
          </a:xfrm>
          <a:custGeom>
            <a:avLst/>
            <a:gdLst/>
            <a:ahLst/>
            <a:cxnLst/>
            <a:rect r="r" b="b" t="t" l="l"/>
            <a:pathLst>
              <a:path h="3605399" w="5333981">
                <a:moveTo>
                  <a:pt x="0" y="0"/>
                </a:moveTo>
                <a:lnTo>
                  <a:pt x="5333982" y="0"/>
                </a:lnTo>
                <a:lnTo>
                  <a:pt x="5333982" y="3605399"/>
                </a:lnTo>
                <a:lnTo>
                  <a:pt x="0" y="360539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6630" t="-11647" r="-11483" b="-11647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115159" y="1821514"/>
            <a:ext cx="5784837" cy="3321986"/>
          </a:xfrm>
          <a:custGeom>
            <a:avLst/>
            <a:gdLst/>
            <a:ahLst/>
            <a:cxnLst/>
            <a:rect r="r" b="b" t="t" l="l"/>
            <a:pathLst>
              <a:path h="3321986" w="5784837">
                <a:moveTo>
                  <a:pt x="0" y="0"/>
                </a:moveTo>
                <a:lnTo>
                  <a:pt x="5784837" y="0"/>
                </a:lnTo>
                <a:lnTo>
                  <a:pt x="5784837" y="3321986"/>
                </a:lnTo>
                <a:lnTo>
                  <a:pt x="0" y="332198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13343" y="5606096"/>
            <a:ext cx="4699089" cy="4217504"/>
          </a:xfrm>
          <a:custGeom>
            <a:avLst/>
            <a:gdLst/>
            <a:ahLst/>
            <a:cxnLst/>
            <a:rect r="r" b="b" t="t" l="l"/>
            <a:pathLst>
              <a:path h="4217504" w="4699089">
                <a:moveTo>
                  <a:pt x="0" y="0"/>
                </a:moveTo>
                <a:lnTo>
                  <a:pt x="4699090" y="0"/>
                </a:lnTo>
                <a:lnTo>
                  <a:pt x="4699090" y="4217504"/>
                </a:lnTo>
                <a:lnTo>
                  <a:pt x="0" y="421750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479" t="0" r="-8139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236751" y="5883631"/>
            <a:ext cx="6663245" cy="3573165"/>
          </a:xfrm>
          <a:custGeom>
            <a:avLst/>
            <a:gdLst/>
            <a:ahLst/>
            <a:cxnLst/>
            <a:rect r="r" b="b" t="t" l="l"/>
            <a:pathLst>
              <a:path h="3573165" w="6663245">
                <a:moveTo>
                  <a:pt x="0" y="0"/>
                </a:moveTo>
                <a:lnTo>
                  <a:pt x="6663245" y="0"/>
                </a:lnTo>
                <a:lnTo>
                  <a:pt x="6663245" y="3573165"/>
                </a:lnTo>
                <a:lnTo>
                  <a:pt x="0" y="357316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4782378" y="653866"/>
            <a:ext cx="8229757" cy="7496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11"/>
              </a:lnSpc>
            </a:pPr>
            <a:r>
              <a:rPr lang="en-US" sz="4919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FRONT-END DO PROJETO 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E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6626729">
            <a:off x="-12285779" y="3883922"/>
            <a:ext cx="12221289" cy="8822969"/>
          </a:xfrm>
          <a:custGeom>
            <a:avLst/>
            <a:gdLst/>
            <a:ahLst/>
            <a:cxnLst/>
            <a:rect r="r" b="b" t="t" l="l"/>
            <a:pathLst>
              <a:path h="8822969" w="12221289">
                <a:moveTo>
                  <a:pt x="12221289" y="0"/>
                </a:moveTo>
                <a:lnTo>
                  <a:pt x="0" y="0"/>
                </a:lnTo>
                <a:lnTo>
                  <a:pt x="0" y="8822969"/>
                </a:lnTo>
                <a:lnTo>
                  <a:pt x="12221289" y="8822969"/>
                </a:lnTo>
                <a:lnTo>
                  <a:pt x="12221289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050681" y="8535609"/>
            <a:ext cx="1944452" cy="1594244"/>
          </a:xfrm>
          <a:custGeom>
            <a:avLst/>
            <a:gdLst/>
            <a:ahLst/>
            <a:cxnLst/>
            <a:rect r="r" b="b" t="t" l="l"/>
            <a:pathLst>
              <a:path h="1594244" w="1944452">
                <a:moveTo>
                  <a:pt x="0" y="0"/>
                </a:moveTo>
                <a:lnTo>
                  <a:pt x="1944452" y="0"/>
                </a:lnTo>
                <a:lnTo>
                  <a:pt x="1944452" y="1594244"/>
                </a:lnTo>
                <a:lnTo>
                  <a:pt x="0" y="15942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6191" r="0" b="-5775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898322">
            <a:off x="15565824" y="-1952760"/>
            <a:ext cx="5900551" cy="5915340"/>
          </a:xfrm>
          <a:custGeom>
            <a:avLst/>
            <a:gdLst/>
            <a:ahLst/>
            <a:cxnLst/>
            <a:rect r="r" b="b" t="t" l="l"/>
            <a:pathLst>
              <a:path h="5915340" w="5900551">
                <a:moveTo>
                  <a:pt x="0" y="0"/>
                </a:moveTo>
                <a:lnTo>
                  <a:pt x="5900551" y="0"/>
                </a:lnTo>
                <a:lnTo>
                  <a:pt x="5900551" y="5915340"/>
                </a:lnTo>
                <a:lnTo>
                  <a:pt x="0" y="591534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493363" y="2391975"/>
            <a:ext cx="5342825" cy="2232657"/>
          </a:xfrm>
          <a:custGeom>
            <a:avLst/>
            <a:gdLst/>
            <a:ahLst/>
            <a:cxnLst/>
            <a:rect r="r" b="b" t="t" l="l"/>
            <a:pathLst>
              <a:path h="2232657" w="5342825">
                <a:moveTo>
                  <a:pt x="0" y="0"/>
                </a:moveTo>
                <a:lnTo>
                  <a:pt x="5342825" y="0"/>
                </a:lnTo>
                <a:lnTo>
                  <a:pt x="5342825" y="2232657"/>
                </a:lnTo>
                <a:lnTo>
                  <a:pt x="0" y="223265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410986" y="5143500"/>
            <a:ext cx="5639696" cy="2676228"/>
          </a:xfrm>
          <a:custGeom>
            <a:avLst/>
            <a:gdLst/>
            <a:ahLst/>
            <a:cxnLst/>
            <a:rect r="r" b="b" t="t" l="l"/>
            <a:pathLst>
              <a:path h="2676228" w="5639696">
                <a:moveTo>
                  <a:pt x="0" y="0"/>
                </a:moveTo>
                <a:lnTo>
                  <a:pt x="5639695" y="0"/>
                </a:lnTo>
                <a:lnTo>
                  <a:pt x="5639695" y="2676228"/>
                </a:lnTo>
                <a:lnTo>
                  <a:pt x="0" y="267622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749640"/>
            <a:ext cx="6314801" cy="4794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73"/>
              </a:lnSpc>
            </a:pPr>
            <a:r>
              <a:rPr lang="en-US" sz="3248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BACK-END DO PROJETO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46959" y="2835778"/>
            <a:ext cx="8119318" cy="4988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7"/>
              </a:lnSpc>
            </a:pPr>
            <a:r>
              <a:rPr lang="en-US" b="true" sz="327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ETAPA DE CARREGAMENTO DOS DADOS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47600" y="5143500"/>
            <a:ext cx="5764411" cy="4988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7"/>
              </a:lnSpc>
            </a:pPr>
            <a:r>
              <a:rPr lang="en-US" b="true" sz="327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ETAPA DE PROCESSAMENTO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41077" y="7418082"/>
            <a:ext cx="8118677" cy="4988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7"/>
              </a:lnSpc>
            </a:pPr>
            <a:r>
              <a:rPr lang="en-US" b="true" sz="327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ETAPA DE VISUALIZAÇÃO DOS DADOS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43743" y="3783076"/>
            <a:ext cx="7253928" cy="40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522195" indent="-261098" lvl="1">
              <a:lnSpc>
                <a:spcPts val="3386"/>
              </a:lnSpc>
              <a:buFont typeface="Arial"/>
              <a:buChar char="•"/>
            </a:pPr>
            <a:r>
              <a:rPr lang="en-US" b="true" sz="2418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Coleta de dados, a partir de um arquivo Exel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43743" y="5891622"/>
            <a:ext cx="7779040" cy="4043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29785" indent="-264892" lvl="1">
              <a:lnSpc>
                <a:spcPts val="3435"/>
              </a:lnSpc>
              <a:buFont typeface="Arial"/>
              <a:buChar char="•"/>
            </a:pPr>
            <a:r>
              <a:rPr lang="en-US" b="true" sz="2453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Organiza e processa as informações (análise)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43743" y="8364609"/>
            <a:ext cx="6407027" cy="4047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27157" indent="-263578" lvl="1">
              <a:lnSpc>
                <a:spcPts val="3418"/>
              </a:lnSpc>
              <a:buFont typeface="Arial"/>
              <a:buChar char="•"/>
            </a:pPr>
            <a:r>
              <a:rPr lang="en-US" b="true" sz="244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Interpretação dos resultados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898322">
            <a:off x="15809389" y="-1234486"/>
            <a:ext cx="5900551" cy="5915340"/>
          </a:xfrm>
          <a:custGeom>
            <a:avLst/>
            <a:gdLst/>
            <a:ahLst/>
            <a:cxnLst/>
            <a:rect r="r" b="b" t="t" l="l"/>
            <a:pathLst>
              <a:path h="5915340" w="5900551">
                <a:moveTo>
                  <a:pt x="0" y="0"/>
                </a:moveTo>
                <a:lnTo>
                  <a:pt x="5900551" y="0"/>
                </a:lnTo>
                <a:lnTo>
                  <a:pt x="5900551" y="5915340"/>
                </a:lnTo>
                <a:lnTo>
                  <a:pt x="0" y="59153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648592" y="8720903"/>
            <a:ext cx="1221417" cy="1337833"/>
          </a:xfrm>
          <a:custGeom>
            <a:avLst/>
            <a:gdLst/>
            <a:ahLst/>
            <a:cxnLst/>
            <a:rect r="r" b="b" t="t" l="l"/>
            <a:pathLst>
              <a:path h="1337833" w="1221417">
                <a:moveTo>
                  <a:pt x="0" y="0"/>
                </a:moveTo>
                <a:lnTo>
                  <a:pt x="1221416" y="0"/>
                </a:lnTo>
                <a:lnTo>
                  <a:pt x="1221416" y="1337833"/>
                </a:lnTo>
                <a:lnTo>
                  <a:pt x="0" y="133783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86892" y="1317486"/>
            <a:ext cx="9274386" cy="7940814"/>
          </a:xfrm>
          <a:custGeom>
            <a:avLst/>
            <a:gdLst/>
            <a:ahLst/>
            <a:cxnLst/>
            <a:rect r="r" b="b" t="t" l="l"/>
            <a:pathLst>
              <a:path h="7940814" w="9274386">
                <a:moveTo>
                  <a:pt x="0" y="0"/>
                </a:moveTo>
                <a:lnTo>
                  <a:pt x="9274386" y="0"/>
                </a:lnTo>
                <a:lnTo>
                  <a:pt x="9274386" y="7940814"/>
                </a:lnTo>
                <a:lnTo>
                  <a:pt x="0" y="79408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615895" y="414039"/>
            <a:ext cx="6314801" cy="4794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73"/>
              </a:lnSpc>
            </a:pPr>
            <a:r>
              <a:rPr lang="en-US" sz="3248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BACK-END DO PROJETO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754921" y="2728979"/>
            <a:ext cx="6047233" cy="11006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451918" indent="-225959" lvl="1">
              <a:lnSpc>
                <a:spcPts val="2930"/>
              </a:lnSpc>
              <a:buFont typeface="Arial"/>
              <a:buChar char="•"/>
            </a:pPr>
            <a:r>
              <a:rPr lang="en-US" b="true" sz="2093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Essa função permite que o programa leia</a:t>
            </a:r>
          </a:p>
          <a:p>
            <a:pPr algn="ctr">
              <a:lnSpc>
                <a:spcPts val="2930"/>
              </a:lnSpc>
            </a:pPr>
            <a:r>
              <a:rPr lang="en-US" sz="2093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o arquivo Excel, e converta em uma estrutura</a:t>
            </a:r>
          </a:p>
          <a:p>
            <a:pPr algn="ctr">
              <a:lnSpc>
                <a:spcPts val="2930"/>
              </a:lnSpc>
            </a:pPr>
            <a:r>
              <a:rPr lang="en-US" sz="2093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de DataFrame.</a:t>
            </a:r>
            <a:r>
              <a:rPr lang="en-US" sz="2093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846208" y="2086350"/>
            <a:ext cx="3690313" cy="4921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16"/>
              </a:lnSpc>
            </a:pPr>
            <a:r>
              <a:rPr lang="en-US" sz="2868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def carregar_dados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754921" y="4411817"/>
            <a:ext cx="4103823" cy="4669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83"/>
              </a:lnSpc>
            </a:pPr>
            <a:r>
              <a:rPr lang="en-US" sz="2702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def gerar_frequencia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666782" y="5152642"/>
            <a:ext cx="7214769" cy="7002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435394" indent="-217697" lvl="1">
              <a:lnSpc>
                <a:spcPts val="2823"/>
              </a:lnSpc>
              <a:buFont typeface="Arial"/>
              <a:buChar char="•"/>
            </a:pPr>
            <a:r>
              <a:rPr lang="en-US" b="true" sz="2016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Agrupa os dados por data e prato, contando quantas </a:t>
            </a:r>
          </a:p>
          <a:p>
            <a:pPr algn="ctr">
              <a:lnSpc>
                <a:spcPts val="2823"/>
              </a:lnSpc>
            </a:pPr>
            <a:r>
              <a:rPr lang="en-US" sz="2016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vezes cada prato foi pedido em cada dia.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754921" y="6527245"/>
            <a:ext cx="4103823" cy="4669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83"/>
              </a:lnSpc>
            </a:pPr>
            <a:r>
              <a:rPr lang="en-US" sz="2702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def grafico_de_linha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661278" y="7148805"/>
            <a:ext cx="7525259" cy="9946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416055" indent="-208027" lvl="1">
              <a:lnSpc>
                <a:spcPts val="2697"/>
              </a:lnSpc>
              <a:buFont typeface="Arial"/>
              <a:buChar char="•"/>
            </a:pPr>
            <a:r>
              <a:rPr lang="en-US" b="true" sz="1927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Essa função cria um gráfico de linha que mostra a variação na frequência de pedidos </a:t>
            </a:r>
          </a:p>
          <a:p>
            <a:pPr algn="ctr">
              <a:lnSpc>
                <a:spcPts val="2697"/>
              </a:lnSpc>
            </a:pPr>
            <a:r>
              <a:rPr lang="en-US" sz="1927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dos cinco pratos mais populares ao longo do tempo.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73865" y="8439349"/>
            <a:ext cx="1637903" cy="1637903"/>
          </a:xfrm>
          <a:custGeom>
            <a:avLst/>
            <a:gdLst/>
            <a:ahLst/>
            <a:cxnLst/>
            <a:rect r="r" b="b" t="t" l="l"/>
            <a:pathLst>
              <a:path h="1637903" w="1637903">
                <a:moveTo>
                  <a:pt x="0" y="0"/>
                </a:moveTo>
                <a:lnTo>
                  <a:pt x="1637903" y="0"/>
                </a:lnTo>
                <a:lnTo>
                  <a:pt x="1637903" y="1637902"/>
                </a:lnTo>
                <a:lnTo>
                  <a:pt x="0" y="16379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898322">
            <a:off x="15809389" y="-1234486"/>
            <a:ext cx="5900551" cy="5915340"/>
          </a:xfrm>
          <a:custGeom>
            <a:avLst/>
            <a:gdLst/>
            <a:ahLst/>
            <a:cxnLst/>
            <a:rect r="r" b="b" t="t" l="l"/>
            <a:pathLst>
              <a:path h="5915340" w="5900551">
                <a:moveTo>
                  <a:pt x="0" y="0"/>
                </a:moveTo>
                <a:lnTo>
                  <a:pt x="5900551" y="0"/>
                </a:lnTo>
                <a:lnTo>
                  <a:pt x="5900551" y="5915340"/>
                </a:lnTo>
                <a:lnTo>
                  <a:pt x="0" y="59153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262395" y="653866"/>
            <a:ext cx="8229757" cy="4885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41"/>
              </a:lnSpc>
            </a:pPr>
            <a:r>
              <a:rPr lang="en-US" sz="3219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ATUALIZAÇÕES FUTURAS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2037719"/>
            <a:ext cx="13667702" cy="34488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13200" indent="-306600" lvl="1">
              <a:lnSpc>
                <a:spcPts val="3124"/>
              </a:lnSpc>
              <a:buFont typeface="Arial"/>
              <a:buChar char="•"/>
            </a:pPr>
            <a:r>
              <a:rPr lang="en-US" b="true" sz="284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Filtros Avançados de Recomendações</a:t>
            </a:r>
          </a:p>
          <a:p>
            <a:pPr algn="l" marL="634790" indent="-317395" lvl="1">
              <a:lnSpc>
                <a:spcPts val="3234"/>
              </a:lnSpc>
              <a:buFont typeface="Arial"/>
              <a:buChar char="•"/>
            </a:pPr>
            <a:r>
              <a:rPr lang="en-US" b="true" sz="294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  Categorias e Preço: Adicionar filtros para que o usuário refine as recomendações com base em categorias (ex. eletrônicos, vestuário) e faixa de preço.</a:t>
            </a:r>
          </a:p>
          <a:p>
            <a:pPr algn="l" marL="548432" indent="-274216" lvl="1">
              <a:lnSpc>
                <a:spcPts val="2794"/>
              </a:lnSpc>
              <a:buFont typeface="Arial"/>
              <a:buChar char="•"/>
            </a:pPr>
            <a:r>
              <a:rPr lang="en-US" b="true" sz="254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Personalização e Ajustes de Preferências</a:t>
            </a:r>
          </a:p>
          <a:p>
            <a:pPr algn="l" marL="548432" indent="-274216" lvl="1">
              <a:lnSpc>
                <a:spcPts val="2794"/>
              </a:lnSpc>
              <a:buFont typeface="Arial"/>
              <a:buChar char="•"/>
            </a:pPr>
            <a:r>
              <a:rPr lang="en-US" b="true" sz="254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Controle de Recomendações: Permitir que o usuário escolha quantas recomendações deseja ver.</a:t>
            </a:r>
          </a:p>
          <a:p>
            <a:pPr algn="l" marL="634790" indent="-317395" lvl="1">
              <a:lnSpc>
                <a:spcPts val="3234"/>
              </a:lnSpc>
              <a:buFont typeface="Arial"/>
              <a:buChar char="•"/>
            </a:pPr>
            <a:r>
              <a:rPr lang="en-US" b="true" sz="294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Sugestões Baseadas em Comportamento em Tempo Real</a:t>
            </a:r>
          </a:p>
          <a:p>
            <a:pPr algn="l" marL="548432" indent="-274216" lvl="1">
              <a:lnSpc>
                <a:spcPts val="2794"/>
              </a:lnSpc>
              <a:buFont typeface="Arial"/>
              <a:buChar char="•"/>
            </a:pPr>
            <a:r>
              <a:rPr lang="en-US" b="true" sz="254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Produtos em Tendência: Exibir recomendações de produtos que estão sendo visualizados ou comprados por outros usuários em tempo real.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3532" y="5754891"/>
            <a:ext cx="14707482" cy="29833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12174" indent="-306087" lvl="1">
              <a:lnSpc>
                <a:spcPts val="3118"/>
              </a:lnSpc>
              <a:buFont typeface="Arial"/>
              <a:buChar char="•"/>
            </a:pPr>
            <a:r>
              <a:rPr lang="en-US" b="true" sz="2835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H</a:t>
            </a:r>
            <a:r>
              <a:rPr lang="en-US" b="true" sz="2835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istórico e Análise de Compras</a:t>
            </a:r>
          </a:p>
          <a:p>
            <a:pPr algn="just" marL="590584" indent="-295292" lvl="1">
              <a:lnSpc>
                <a:spcPts val="3008"/>
              </a:lnSpc>
              <a:buFont typeface="Arial"/>
              <a:buChar char="•"/>
            </a:pPr>
            <a:r>
              <a:rPr lang="en-US" b="true" sz="2735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Visualização de Gráficos: Exibir gráficos e relatórios visuais sobre o histórico de compras do </a:t>
            </a:r>
          </a:p>
          <a:p>
            <a:pPr algn="just">
              <a:lnSpc>
                <a:spcPts val="3118"/>
              </a:lnSpc>
            </a:pPr>
            <a:r>
              <a:rPr lang="en-US" b="true" sz="2835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       usuário, permitindo melhor compreensão de seus próprios hábitos de consumo.</a:t>
            </a:r>
          </a:p>
          <a:p>
            <a:pPr algn="just" marL="590584" indent="-295292" lvl="1">
              <a:lnSpc>
                <a:spcPts val="3008"/>
              </a:lnSpc>
              <a:buFont typeface="Arial"/>
              <a:buChar char="•"/>
            </a:pPr>
            <a:r>
              <a:rPr lang="en-US" b="true" sz="2735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Análise de Preferências: Um resumo que identifica as categorias mais compradas ou os tipos de </a:t>
            </a:r>
          </a:p>
          <a:p>
            <a:pPr algn="just">
              <a:lnSpc>
                <a:spcPts val="3008"/>
              </a:lnSpc>
            </a:pPr>
            <a:r>
              <a:rPr lang="en-US" b="true" sz="2735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       produtos mais populares com o usuário</a:t>
            </a:r>
          </a:p>
          <a:p>
            <a:pPr algn="just" marL="590584" indent="-295292" lvl="1">
              <a:lnSpc>
                <a:spcPts val="3008"/>
              </a:lnSpc>
              <a:buFont typeface="Arial"/>
              <a:buChar char="•"/>
            </a:pPr>
            <a:r>
              <a:rPr lang="en-US" b="true" sz="2735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Suporte em Tempo Real: Um assistente para esclarecer dúvidas sobre o uso do sistema ou dar </a:t>
            </a:r>
          </a:p>
          <a:p>
            <a:pPr algn="just">
              <a:lnSpc>
                <a:spcPts val="3008"/>
              </a:lnSpc>
            </a:pPr>
            <a:r>
              <a:rPr lang="en-US" b="true" sz="2735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suporte técnico.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5430059" y="7948793"/>
            <a:ext cx="1578921" cy="1578921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565463" y="7564463"/>
            <a:ext cx="2431967" cy="2431967"/>
          </a:xfrm>
          <a:custGeom>
            <a:avLst/>
            <a:gdLst/>
            <a:ahLst/>
            <a:cxnLst/>
            <a:rect r="r" b="b" t="t" l="l"/>
            <a:pathLst>
              <a:path h="2431967" w="2431967">
                <a:moveTo>
                  <a:pt x="0" y="0"/>
                </a:moveTo>
                <a:lnTo>
                  <a:pt x="2431968" y="0"/>
                </a:lnTo>
                <a:lnTo>
                  <a:pt x="2431968" y="2431968"/>
                </a:lnTo>
                <a:lnTo>
                  <a:pt x="0" y="24319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898322">
            <a:off x="15809389" y="-1234486"/>
            <a:ext cx="5900551" cy="5915340"/>
          </a:xfrm>
          <a:custGeom>
            <a:avLst/>
            <a:gdLst/>
            <a:ahLst/>
            <a:cxnLst/>
            <a:rect r="r" b="b" t="t" l="l"/>
            <a:pathLst>
              <a:path h="5915340" w="5900551">
                <a:moveTo>
                  <a:pt x="0" y="0"/>
                </a:moveTo>
                <a:lnTo>
                  <a:pt x="5900551" y="0"/>
                </a:lnTo>
                <a:lnTo>
                  <a:pt x="5900551" y="5915340"/>
                </a:lnTo>
                <a:lnTo>
                  <a:pt x="0" y="59153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186864" y="4396015"/>
            <a:ext cx="7914271" cy="2143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80"/>
              </a:lnSpc>
            </a:pPr>
            <a:r>
              <a:rPr lang="en-US" b="true" sz="38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 CONCLUSÃO </a:t>
            </a:r>
          </a:p>
          <a:p>
            <a:pPr algn="ctr">
              <a:lnSpc>
                <a:spcPts val="4180"/>
              </a:lnSpc>
            </a:pPr>
            <a:r>
              <a:rPr lang="en-US" b="true" sz="38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SOBRE O PROJETO!</a:t>
            </a:r>
          </a:p>
          <a:p>
            <a:pPr algn="ctr">
              <a:lnSpc>
                <a:spcPts val="4180"/>
              </a:lnSpc>
            </a:pPr>
            <a:r>
              <a:rPr lang="en-US" b="true" sz="38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E ANÁLISE DOS DADOS DO DIVINO BUFFET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-1898322">
            <a:off x="-2724029" y="6251510"/>
            <a:ext cx="5900551" cy="5915340"/>
          </a:xfrm>
          <a:custGeom>
            <a:avLst/>
            <a:gdLst/>
            <a:ahLst/>
            <a:cxnLst/>
            <a:rect r="r" b="b" t="t" l="l"/>
            <a:pathLst>
              <a:path h="5915340" w="5900551">
                <a:moveTo>
                  <a:pt x="0" y="0"/>
                </a:moveTo>
                <a:lnTo>
                  <a:pt x="5900552" y="0"/>
                </a:lnTo>
                <a:lnTo>
                  <a:pt x="5900552" y="5915339"/>
                </a:lnTo>
                <a:lnTo>
                  <a:pt x="0" y="59153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DAGOrBecZVA</dc:identifier>
  <dcterms:modified xsi:type="dcterms:W3CDTF">2011-08-01T06:04:30Z</dcterms:modified>
  <cp:revision>1</cp:revision>
  <dc:title>Sistema  de  Recomendação  para Otimização  de  Produção  e  Redução de Desperdício  em  Restaurantes</dc:title>
</cp:coreProperties>
</file>